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0" r:id="rId1"/>
  </p:sldMasterIdLst>
  <p:handoutMasterIdLst>
    <p:handoutMasterId r:id="rId21"/>
  </p:handoutMasterIdLst>
  <p:sldIdLst>
    <p:sldId id="256" r:id="rId2"/>
    <p:sldId id="257" r:id="rId3"/>
    <p:sldId id="265" r:id="rId4"/>
    <p:sldId id="266" r:id="rId5"/>
    <p:sldId id="267" r:id="rId6"/>
    <p:sldId id="278" r:id="rId7"/>
    <p:sldId id="281" r:id="rId8"/>
    <p:sldId id="280" r:id="rId9"/>
    <p:sldId id="279" r:id="rId10"/>
    <p:sldId id="282" r:id="rId11"/>
    <p:sldId id="283" r:id="rId12"/>
    <p:sldId id="284" r:id="rId13"/>
    <p:sldId id="287" r:id="rId14"/>
    <p:sldId id="286" r:id="rId15"/>
    <p:sldId id="285" r:id="rId16"/>
    <p:sldId id="274" r:id="rId17"/>
    <p:sldId id="288" r:id="rId18"/>
    <p:sldId id="289" r:id="rId19"/>
    <p:sldId id="277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3DA2C-8CBD-47ED-8C0F-E1C55ECF7948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FC3C0-867A-417D-B4CD-6AA638B7D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05000"/>
            <a:ext cx="7772400" cy="1470025"/>
          </a:xfrm>
        </p:spPr>
        <p:txBody>
          <a:bodyPr/>
          <a:lstStyle>
            <a:lvl1pPr>
              <a:defRPr b="1" i="0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92875"/>
            <a:ext cx="1219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B01695-6166-4F75-8D20-49D9A6DC3FEB}" type="datetimeFigureOut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1AD9DC49-318F-4856-8D5B-8EAC359AE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004" y="-76200"/>
            <a:ext cx="7391400" cy="1143000"/>
          </a:xfrm>
        </p:spPr>
        <p:txBody>
          <a:bodyPr>
            <a:normAutofit/>
          </a:bodyPr>
          <a:lstStyle>
            <a:lvl1pPr algn="l">
              <a:defRPr sz="4400" b="1" i="0" baseline="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>
            <a:lvl2pPr>
              <a:defRPr baseline="0">
                <a:solidFill>
                  <a:srgbClr val="0070C0"/>
                </a:solidFill>
              </a:defRPr>
            </a:lvl2pPr>
            <a:lvl4pPr>
              <a:defRPr baseline="0">
                <a:solidFill>
                  <a:schemeClr val="accent3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92875"/>
            <a:ext cx="1219200" cy="365125"/>
          </a:xfrm>
        </p:spPr>
        <p:txBody>
          <a:bodyPr/>
          <a:lstStyle/>
          <a:p>
            <a:fld id="{09B01695-6166-4F75-8D20-49D9A6DC3FEB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92875"/>
            <a:ext cx="3352800" cy="365125"/>
          </a:xfrm>
        </p:spPr>
        <p:txBody>
          <a:bodyPr/>
          <a:lstStyle/>
          <a:p>
            <a:r>
              <a:rPr lang="en-US" dirty="0" smtClean="0"/>
              <a:t>State Council of Higher Education for Virginia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914400" cy="365125"/>
          </a:xfrm>
        </p:spPr>
        <p:txBody>
          <a:bodyPr/>
          <a:lstStyle/>
          <a:p>
            <a:fld id="{1AD9DC49-318F-4856-8D5B-8EAC359AE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04" y="-76200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09B01695-6166-4F75-8D20-49D9A6DC3FEB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914400" cy="365125"/>
          </a:xfrm>
        </p:spPr>
        <p:txBody>
          <a:bodyPr/>
          <a:lstStyle/>
          <a:p>
            <a:fld id="{1AD9DC49-318F-4856-8D5B-8EAC359AEE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04" y="-76200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B01695-6166-4F75-8D20-49D9A6DC3FEB}" type="datetimeFigureOut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657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 Council of Higher Education for Virginia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838200" cy="365125"/>
          </a:xfrm>
        </p:spPr>
        <p:txBody>
          <a:bodyPr/>
          <a:lstStyle/>
          <a:p>
            <a:fld id="{1AD9DC49-318F-4856-8D5B-8EAC359AE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492875"/>
            <a:ext cx="1676400" cy="365125"/>
          </a:xfrm>
        </p:spPr>
        <p:txBody>
          <a:bodyPr/>
          <a:lstStyle/>
          <a:p>
            <a:fld id="{09B01695-6166-4F75-8D20-49D9A6DC3FEB}" type="datetimeFigureOut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92875"/>
            <a:ext cx="3429000" cy="365125"/>
          </a:xfrm>
        </p:spPr>
        <p:txBody>
          <a:bodyPr/>
          <a:lstStyle/>
          <a:p>
            <a:r>
              <a:rPr lang="en-US" dirty="0" smtClean="0"/>
              <a:t>State Council of Higher Education for Virginia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1600200" cy="365125"/>
          </a:xfrm>
        </p:spPr>
        <p:txBody>
          <a:bodyPr/>
          <a:lstStyle/>
          <a:p>
            <a:fld id="{1AD9DC49-318F-4856-8D5B-8EAC359AE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01695-6166-4F75-8D20-49D9A6DC3FEB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9DC49-318F-4856-8D5B-8EAC359AE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7772400" cy="1470025"/>
          </a:xfrm>
        </p:spPr>
        <p:txBody>
          <a:bodyPr/>
          <a:lstStyle/>
          <a:p>
            <a:r>
              <a:rPr lang="en-US" dirty="0" smtClean="0"/>
              <a:t>MOOCs and Higher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72000"/>
            <a:ext cx="64008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Joseph G. DeFilippo, Ph.D.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State Council of Higher Education for Virginia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November 11, 2014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MOOC Skepticism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8949" y="6231619"/>
            <a:ext cx="914400" cy="365125"/>
          </a:xfrm>
        </p:spPr>
        <p:txBody>
          <a:bodyPr/>
          <a:lstStyle/>
          <a:p>
            <a:fld id="{2A3C6DA3-2E46-4183-9919-07EF8C881A20}" type="slidenum">
              <a:rPr lang="en-US" smtClean="0"/>
              <a:pPr/>
              <a:t>10</a:t>
            </a:fld>
            <a:endParaRPr lang="en-US" sz="1400"/>
          </a:p>
        </p:txBody>
      </p:sp>
      <p:pic>
        <p:nvPicPr>
          <p:cNvPr id="5" name="Picture 4" descr="Color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36575"/>
            <a:ext cx="494852" cy="485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54919" y="752414"/>
            <a:ext cx="7008081" cy="9586"/>
          </a:xfrm>
          <a:prstGeom prst="line">
            <a:avLst/>
          </a:prstGeom>
          <a:ln w="15875"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76400" y="1524000"/>
            <a:ext cx="7696200" cy="4525963"/>
          </a:xfrm>
        </p:spPr>
        <p:txBody>
          <a:bodyPr/>
          <a:lstStyle/>
          <a:p>
            <a:r>
              <a:rPr lang="en-US" dirty="0" smtClean="0"/>
              <a:t>Digitized Textbooks</a:t>
            </a:r>
          </a:p>
          <a:p>
            <a:r>
              <a:rPr lang="en-US" dirty="0" smtClean="0"/>
              <a:t>ATM for lectures and texts</a:t>
            </a:r>
          </a:p>
          <a:p>
            <a:r>
              <a:rPr lang="en-US" dirty="0" smtClean="0"/>
              <a:t>Marketing for elite institutions</a:t>
            </a:r>
          </a:p>
          <a:p>
            <a:r>
              <a:rPr lang="en-US" dirty="0" smtClean="0"/>
              <a:t>Low completion (6.8%)</a:t>
            </a:r>
          </a:p>
          <a:p>
            <a:r>
              <a:rPr lang="en-US" dirty="0" smtClean="0"/>
              <a:t>Failed online ventures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MOOC Skepticism—</a:t>
            </a:r>
            <a:br>
              <a:rPr lang="en-US" sz="3600" dirty="0" smtClean="0"/>
            </a:br>
            <a:r>
              <a:rPr lang="en-US" sz="3600" dirty="0" smtClean="0"/>
              <a:t>The San Jose State Incident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8949" y="6231619"/>
            <a:ext cx="914400" cy="365125"/>
          </a:xfrm>
        </p:spPr>
        <p:txBody>
          <a:bodyPr/>
          <a:lstStyle/>
          <a:p>
            <a:fld id="{2A3C6DA3-2E46-4183-9919-07EF8C881A20}" type="slidenum">
              <a:rPr lang="en-US" smtClean="0"/>
              <a:pPr/>
              <a:t>11</a:t>
            </a:fld>
            <a:endParaRPr lang="en-US" sz="1400"/>
          </a:p>
        </p:txBody>
      </p:sp>
      <p:pic>
        <p:nvPicPr>
          <p:cNvPr id="5" name="Picture 4" descr="Color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36575"/>
            <a:ext cx="494852" cy="485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52600" y="1066800"/>
            <a:ext cx="7008081" cy="9586"/>
          </a:xfrm>
          <a:prstGeom prst="line">
            <a:avLst/>
          </a:prstGeom>
          <a:ln w="15875"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76400" y="1524000"/>
            <a:ext cx="6934200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i="1" dirty="0" smtClean="0"/>
              <a:t>In spite of our admiration for your ability to lecture in such an engaging way to such a large audience we believe that having a scholar teach and engage with his or her own students is far superior to having those students watch a video of another scholar engaging his or her students.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--San Jose State Philosophers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The worry that the widespread use of online courses will damage departments in public universities facing budgetary pressures is a legitimate concern that deserves serious debate, at </a:t>
            </a:r>
            <a:r>
              <a:rPr lang="en-US" i="1" dirty="0" err="1" smtClean="0"/>
              <a:t>edX</a:t>
            </a:r>
            <a:r>
              <a:rPr lang="en-US" i="1" dirty="0" smtClean="0"/>
              <a:t> and throughout higher education.  The last thing I want is for my online lectures to be used to undermine faculty colleagues at other institutions.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--Michael </a:t>
            </a:r>
            <a:r>
              <a:rPr lang="en-US" dirty="0" err="1" smtClean="0"/>
              <a:t>Sandel</a:t>
            </a:r>
            <a:r>
              <a:rPr lang="en-US" dirty="0" smtClean="0"/>
              <a:t>, Harvard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Real MOOC Challenges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8949" y="6231619"/>
            <a:ext cx="914400" cy="365125"/>
          </a:xfrm>
        </p:spPr>
        <p:txBody>
          <a:bodyPr/>
          <a:lstStyle/>
          <a:p>
            <a:fld id="{2A3C6DA3-2E46-4183-9919-07EF8C881A20}" type="slidenum">
              <a:rPr lang="en-US" smtClean="0"/>
              <a:pPr/>
              <a:t>12</a:t>
            </a:fld>
            <a:endParaRPr lang="en-US" sz="1400"/>
          </a:p>
        </p:txBody>
      </p:sp>
      <p:pic>
        <p:nvPicPr>
          <p:cNvPr id="5" name="Picture 4" descr="Color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36575"/>
            <a:ext cx="494852" cy="485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52600" y="1066800"/>
            <a:ext cx="7008081" cy="9586"/>
          </a:xfrm>
          <a:prstGeom prst="line">
            <a:avLst/>
          </a:prstGeom>
          <a:ln w="15875"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954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Quality (educational, not institutional)</a:t>
            </a:r>
          </a:p>
          <a:p>
            <a:pPr lvl="1"/>
            <a:r>
              <a:rPr lang="en-US" dirty="0" smtClean="0"/>
              <a:t>Learning requires more than watching videos and taking multiple choice tests.</a:t>
            </a:r>
          </a:p>
          <a:p>
            <a:pPr lvl="1"/>
            <a:r>
              <a:rPr lang="en-US" dirty="0" smtClean="0"/>
              <a:t>But, MOOC-related research is revealing new information about how people become engaged by learning and how they retain what they’ve learned.</a:t>
            </a:r>
          </a:p>
          <a:p>
            <a:pPr lvl="2"/>
            <a:r>
              <a:rPr lang="en-US" dirty="0" smtClean="0"/>
              <a:t>E.g., attention span, data-mining from student preferences and questions.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Real MOOC Challenges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8949" y="6231619"/>
            <a:ext cx="914400" cy="365125"/>
          </a:xfrm>
        </p:spPr>
        <p:txBody>
          <a:bodyPr/>
          <a:lstStyle/>
          <a:p>
            <a:fld id="{2A3C6DA3-2E46-4183-9919-07EF8C881A20}" type="slidenum">
              <a:rPr lang="en-US" smtClean="0"/>
              <a:pPr/>
              <a:t>13</a:t>
            </a:fld>
            <a:endParaRPr lang="en-US" sz="1400"/>
          </a:p>
        </p:txBody>
      </p:sp>
      <p:pic>
        <p:nvPicPr>
          <p:cNvPr id="5" name="Picture 4" descr="Color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36575"/>
            <a:ext cx="494852" cy="485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52600" y="1066800"/>
            <a:ext cx="7008081" cy="9586"/>
          </a:xfrm>
          <a:prstGeom prst="line">
            <a:avLst/>
          </a:prstGeom>
          <a:ln w="15875"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954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Certification/Credentialing</a:t>
            </a:r>
          </a:p>
          <a:p>
            <a:pPr lvl="1"/>
            <a:r>
              <a:rPr lang="en-US" dirty="0" smtClean="0"/>
              <a:t>MOOCS—most of them, for now—do not  actually convey college credit</a:t>
            </a:r>
          </a:p>
          <a:p>
            <a:pPr lvl="1"/>
            <a:r>
              <a:rPr lang="en-US" dirty="0" smtClean="0"/>
              <a:t>New forms of assessment and credentials are arising.</a:t>
            </a:r>
          </a:p>
          <a:p>
            <a:pPr lvl="2"/>
            <a:r>
              <a:rPr lang="en-US" dirty="0" smtClean="0"/>
              <a:t>“badges,” “specializations”</a:t>
            </a:r>
          </a:p>
          <a:p>
            <a:pPr lvl="2"/>
            <a:r>
              <a:rPr lang="en-US" dirty="0" smtClean="0"/>
              <a:t>major organizations developing credit-granting schemes for some MOOCS (ACE/</a:t>
            </a:r>
            <a:r>
              <a:rPr lang="en-US" dirty="0" err="1" smtClean="0"/>
              <a:t>Coursera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Real MOOC Challenges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8949" y="6231619"/>
            <a:ext cx="914400" cy="365125"/>
          </a:xfrm>
        </p:spPr>
        <p:txBody>
          <a:bodyPr/>
          <a:lstStyle/>
          <a:p>
            <a:fld id="{2A3C6DA3-2E46-4183-9919-07EF8C881A20}" type="slidenum">
              <a:rPr lang="en-US" smtClean="0"/>
              <a:pPr/>
              <a:t>14</a:t>
            </a:fld>
            <a:endParaRPr lang="en-US" sz="1400"/>
          </a:p>
        </p:txBody>
      </p:sp>
      <p:pic>
        <p:nvPicPr>
          <p:cNvPr id="5" name="Picture 4" descr="Color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36575"/>
            <a:ext cx="494852" cy="485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52600" y="1066800"/>
            <a:ext cx="7008081" cy="9586"/>
          </a:xfrm>
          <a:prstGeom prst="line">
            <a:avLst/>
          </a:prstGeom>
          <a:ln w="15875"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95400" y="17526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Long-term financial viability</a:t>
            </a:r>
          </a:p>
          <a:p>
            <a:pPr lvl="1"/>
            <a:r>
              <a:rPr lang="en-US" dirty="0" smtClean="0"/>
              <a:t>“It’s a money loser.  MOOCs are enormously expensive to produce, and they make zero money. This is the kind of business model only bankrupt corporations could love.”  Prof. Larry </a:t>
            </a:r>
            <a:r>
              <a:rPr lang="en-US" dirty="0" err="1" smtClean="0"/>
              <a:t>Sabato</a:t>
            </a:r>
            <a:r>
              <a:rPr lang="en-US" dirty="0" smtClean="0"/>
              <a:t>, </a:t>
            </a:r>
            <a:r>
              <a:rPr lang="en-US" i="1" dirty="0" smtClean="0"/>
              <a:t>The Cavalier Daily</a:t>
            </a:r>
            <a:r>
              <a:rPr lang="en-US" dirty="0" smtClean="0"/>
              <a:t>, August 31, 2013</a:t>
            </a:r>
          </a:p>
          <a:p>
            <a:pPr lvl="1"/>
            <a:r>
              <a:rPr lang="en-US" dirty="0" smtClean="0"/>
              <a:t>But what </a:t>
            </a:r>
            <a:r>
              <a:rPr lang="en-US" i="1" dirty="0" smtClean="0"/>
              <a:t>is</a:t>
            </a:r>
            <a:r>
              <a:rPr lang="en-US" dirty="0" smtClean="0"/>
              <a:t> the business model?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Coursera</a:t>
            </a:r>
            <a:r>
              <a:rPr lang="en-US" sz="3600" dirty="0" smtClean="0"/>
              <a:t>, for example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8949" y="6231619"/>
            <a:ext cx="914400" cy="365125"/>
          </a:xfrm>
        </p:spPr>
        <p:txBody>
          <a:bodyPr/>
          <a:lstStyle/>
          <a:p>
            <a:fld id="{2A3C6DA3-2E46-4183-9919-07EF8C881A20}" type="slidenum">
              <a:rPr lang="en-US" smtClean="0"/>
              <a:pPr/>
              <a:t>15</a:t>
            </a:fld>
            <a:endParaRPr lang="en-US" sz="1400"/>
          </a:p>
        </p:txBody>
      </p:sp>
      <p:pic>
        <p:nvPicPr>
          <p:cNvPr id="5" name="Picture 4" descr="Color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36575"/>
            <a:ext cx="494852" cy="485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52600" y="1066800"/>
            <a:ext cx="7008081" cy="9586"/>
          </a:xfrm>
          <a:prstGeom prst="line">
            <a:avLst/>
          </a:prstGeom>
          <a:ln w="15875"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Founded 2012 (Stanford roots)</a:t>
            </a:r>
          </a:p>
          <a:p>
            <a:r>
              <a:rPr lang="en-US" dirty="0" smtClean="0"/>
              <a:t>October 2014:</a:t>
            </a:r>
          </a:p>
          <a:p>
            <a:pPr lvl="1"/>
            <a:r>
              <a:rPr lang="en-US" dirty="0" smtClean="0"/>
              <a:t>105 partner institutions, 839 courses offered, 10 million users</a:t>
            </a:r>
          </a:p>
          <a:p>
            <a:r>
              <a:rPr lang="en-US" dirty="0" smtClean="0"/>
              <a:t>April 2012-November 2013:  $85M in venture funding</a:t>
            </a:r>
          </a:p>
          <a:p>
            <a:r>
              <a:rPr lang="en-US" dirty="0" smtClean="0"/>
              <a:t>Signature Track:  </a:t>
            </a:r>
          </a:p>
          <a:p>
            <a:pPr lvl="1"/>
            <a:r>
              <a:rPr lang="en-US" dirty="0" smtClean="0"/>
              <a:t>$49 per course.  [43,000 x .068 x $49 = $143,276]</a:t>
            </a:r>
          </a:p>
          <a:p>
            <a:r>
              <a:rPr lang="en-US" dirty="0" smtClean="0"/>
              <a:t>New Thing:  </a:t>
            </a:r>
            <a:r>
              <a:rPr lang="en-US" i="1" dirty="0" smtClean="0"/>
              <a:t>Specializations.</a:t>
            </a:r>
          </a:p>
          <a:p>
            <a:pPr lvl="1"/>
            <a:r>
              <a:rPr lang="en-US" dirty="0" smtClean="0"/>
              <a:t>Targeted sequence of courses, followed by a capstone project.  Pay $49 per course.</a:t>
            </a:r>
          </a:p>
          <a:p>
            <a:pPr lvl="1"/>
            <a:r>
              <a:rPr lang="en-US" dirty="0" smtClean="0"/>
              <a:t>Johns Hopkins Data Science Specialization:  9 courses/39 weeks/ $421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Coursera</a:t>
            </a:r>
            <a:r>
              <a:rPr lang="en-US" dirty="0" smtClean="0"/>
              <a:t> Specialization Certificate</a:t>
            </a:r>
            <a:endParaRPr lang="en-US" dirty="0"/>
          </a:p>
        </p:txBody>
      </p:sp>
      <p:pic>
        <p:nvPicPr>
          <p:cNvPr id="4" name="Content Placeholder 4" descr="Screen Shot 2014-11-09 at 4.27.11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0168" r="-20168"/>
          <a:stretch>
            <a:fillRect/>
          </a:stretch>
        </p:blipFill>
        <p:spPr>
          <a:xfrm>
            <a:off x="0" y="914400"/>
            <a:ext cx="10114568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 the future, </a:t>
            </a:r>
            <a:r>
              <a:rPr lang="en-US" sz="3600" i="1" dirty="0" smtClean="0"/>
              <a:t>something</a:t>
            </a:r>
            <a:r>
              <a:rPr lang="en-US" sz="3600" dirty="0" smtClean="0"/>
              <a:t> will be viable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8949" y="6231619"/>
            <a:ext cx="914400" cy="365125"/>
          </a:xfrm>
        </p:spPr>
        <p:txBody>
          <a:bodyPr/>
          <a:lstStyle/>
          <a:p>
            <a:fld id="{2A3C6DA3-2E46-4183-9919-07EF8C881A20}" type="slidenum">
              <a:rPr lang="en-US" smtClean="0"/>
              <a:pPr/>
              <a:t>17</a:t>
            </a:fld>
            <a:endParaRPr lang="en-US" sz="1400"/>
          </a:p>
        </p:txBody>
      </p:sp>
      <p:pic>
        <p:nvPicPr>
          <p:cNvPr id="5" name="Picture 4" descr="Color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36575"/>
            <a:ext cx="494852" cy="485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52600" y="1066800"/>
            <a:ext cx="7008081" cy="9586"/>
          </a:xfrm>
          <a:prstGeom prst="line">
            <a:avLst/>
          </a:prstGeom>
          <a:ln w="15875"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95400" y="1524000"/>
            <a:ext cx="7696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Amazon</a:t>
            </a:r>
          </a:p>
          <a:p>
            <a:r>
              <a:rPr lang="en-US" dirty="0" smtClean="0"/>
              <a:t>What’s the potential scale?</a:t>
            </a:r>
          </a:p>
          <a:p>
            <a:pPr lvl="1"/>
            <a:r>
              <a:rPr lang="en-US" dirty="0" smtClean="0"/>
              <a:t>All-time most-viewed </a:t>
            </a:r>
            <a:r>
              <a:rPr lang="en-US" dirty="0" err="1" smtClean="0"/>
              <a:t>Youtube</a:t>
            </a:r>
            <a:r>
              <a:rPr lang="en-US" dirty="0" smtClean="0"/>
              <a:t> clips</a:t>
            </a:r>
          </a:p>
          <a:p>
            <a:pPr marL="1371600" lvl="2" indent="-457200">
              <a:buAutoNum type="arabicPeriod"/>
            </a:pPr>
            <a:r>
              <a:rPr lang="en-US" b="1" dirty="0" err="1" smtClean="0"/>
              <a:t>Gangnam</a:t>
            </a:r>
            <a:r>
              <a:rPr lang="en-US" b="1" dirty="0" smtClean="0"/>
              <a:t> Style—</a:t>
            </a:r>
            <a:r>
              <a:rPr lang="en-US" b="1" dirty="0" err="1" smtClean="0"/>
              <a:t>Psy</a:t>
            </a:r>
            <a:r>
              <a:rPr lang="en-US" b="1" dirty="0" smtClean="0"/>
              <a:t>.  2,126,047,035</a:t>
            </a:r>
          </a:p>
          <a:p>
            <a:pPr marL="1371600" lvl="2" indent="-457200">
              <a:buAutoNum type="arabicPeriod"/>
            </a:pPr>
            <a:r>
              <a:rPr lang="en-US" dirty="0" smtClean="0"/>
              <a:t>Baby</a:t>
            </a:r>
            <a:r>
              <a:rPr lang="en-US" b="1" dirty="0" smtClean="0"/>
              <a:t>—</a:t>
            </a:r>
            <a:r>
              <a:rPr lang="en-US" dirty="0" smtClean="0"/>
              <a:t>Justin </a:t>
            </a:r>
            <a:r>
              <a:rPr lang="en-US" dirty="0" err="1" smtClean="0"/>
              <a:t>Bieber</a:t>
            </a:r>
            <a:r>
              <a:rPr lang="en-US" dirty="0" smtClean="0"/>
              <a:t> w/ </a:t>
            </a:r>
            <a:r>
              <a:rPr lang="en-US" dirty="0" err="1" smtClean="0"/>
              <a:t>Ludacris</a:t>
            </a:r>
            <a:r>
              <a:rPr lang="en-US" dirty="0" smtClean="0"/>
              <a:t>.  1,106,296, 681</a:t>
            </a:r>
          </a:p>
          <a:p>
            <a:pPr marL="1371600" lvl="2" indent="-457200">
              <a:buAutoNum type="arabicPeriod"/>
            </a:pPr>
            <a:r>
              <a:rPr lang="en-US" dirty="0" smtClean="0"/>
              <a:t>Charlie bit my finger again—Harry &amp; Charlie Davies-Carr.  794,310,365</a:t>
            </a:r>
          </a:p>
          <a:p>
            <a:pPr marL="1371600" lvl="2" indent="-457200">
              <a:buAutoNum type="arabicPeriod"/>
            </a:pPr>
            <a:r>
              <a:rPr lang="en-US" dirty="0" smtClean="0"/>
              <a:t>On the Floor</a:t>
            </a:r>
            <a:r>
              <a:rPr lang="en-US" b="1" dirty="0" smtClean="0"/>
              <a:t>—</a:t>
            </a:r>
            <a:r>
              <a:rPr lang="en-US" dirty="0" smtClean="0"/>
              <a:t>Jennifer Lopez w/ </a:t>
            </a:r>
            <a:r>
              <a:rPr lang="en-US" dirty="0" err="1" smtClean="0"/>
              <a:t>Pitbull</a:t>
            </a:r>
            <a:r>
              <a:rPr lang="en-US" dirty="0" smtClean="0"/>
              <a:t>.  789,638,623</a:t>
            </a:r>
          </a:p>
          <a:p>
            <a:pPr marL="1371600" lvl="2" indent="-457200">
              <a:buAutoNum type="arabicPeriod"/>
            </a:pPr>
            <a:r>
              <a:rPr lang="en-US" dirty="0" smtClean="0"/>
              <a:t>Party Rock Anthem.  LMFAO w/ Lauren Bennett &amp; Goonrock</a:t>
            </a:r>
            <a:r>
              <a:rPr lang="en-US" b="1" dirty="0" smtClean="0"/>
              <a:t>—</a:t>
            </a:r>
            <a:r>
              <a:rPr lang="en-US" dirty="0" smtClean="0"/>
              <a:t>766,411,024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importance of </a:t>
            </a:r>
            <a:r>
              <a:rPr lang="en-US" sz="3600" i="1" dirty="0" smtClean="0"/>
              <a:t>openness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8949" y="6231619"/>
            <a:ext cx="914400" cy="365125"/>
          </a:xfrm>
        </p:spPr>
        <p:txBody>
          <a:bodyPr/>
          <a:lstStyle/>
          <a:p>
            <a:fld id="{2A3C6DA3-2E46-4183-9919-07EF8C881A20}" type="slidenum">
              <a:rPr lang="en-US" smtClean="0"/>
              <a:pPr/>
              <a:t>18</a:t>
            </a:fld>
            <a:endParaRPr lang="en-US" sz="1400"/>
          </a:p>
        </p:txBody>
      </p:sp>
      <p:pic>
        <p:nvPicPr>
          <p:cNvPr id="5" name="Picture 4" descr="Color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36575"/>
            <a:ext cx="494852" cy="485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52600" y="1066800"/>
            <a:ext cx="7008081" cy="9586"/>
          </a:xfrm>
          <a:prstGeom prst="line">
            <a:avLst/>
          </a:prstGeom>
          <a:ln w="15875"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MOOCs are just one phenomenon in the realm of innovative uses of instructional technology.  </a:t>
            </a:r>
          </a:p>
          <a:p>
            <a:r>
              <a:rPr lang="en-US" dirty="0" smtClean="0"/>
              <a:t>Open Education Resources</a:t>
            </a:r>
          </a:p>
          <a:p>
            <a:pPr lvl="1"/>
            <a:r>
              <a:rPr lang="en-US" dirty="0" smtClean="0"/>
              <a:t>E.g., Tidewater Community College “Z-degree.”  Potential for $3000 savings in two years worth of full-time study.</a:t>
            </a:r>
          </a:p>
          <a:p>
            <a:pPr lvl="1"/>
            <a:r>
              <a:rPr lang="en-US" dirty="0" smtClean="0"/>
              <a:t>At request of Secretary Fornash, SCHEV worked with institutions to form </a:t>
            </a:r>
            <a:r>
              <a:rPr lang="en-US" dirty="0" err="1" smtClean="0"/>
              <a:t>OpenVA</a:t>
            </a:r>
            <a:r>
              <a:rPr lang="en-US" dirty="0" smtClean="0"/>
              <a:t>, to help propagate increased utilization of quality open resources.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162800" cy="4495800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/>
              <a:t>All human beings naturally desire knowledge.</a:t>
            </a:r>
          </a:p>
          <a:p>
            <a:pPr algn="ctr">
              <a:buNone/>
            </a:pPr>
            <a:r>
              <a:rPr lang="en-US" dirty="0" smtClean="0"/>
              <a:t>--Aristotle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i="1" dirty="0" smtClean="0"/>
              <a:t>Information wants to be free.</a:t>
            </a:r>
          </a:p>
          <a:p>
            <a:pPr algn="ctr">
              <a:buNone/>
            </a:pPr>
            <a:r>
              <a:rPr lang="en-US" dirty="0" smtClean="0"/>
              <a:t>--Stewart Brand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a MOOC?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228600" y="1524000"/>
            <a:ext cx="7696200" cy="4525963"/>
          </a:xfrm>
        </p:spPr>
        <p:txBody>
          <a:bodyPr>
            <a:normAutofit/>
          </a:bodyPr>
          <a:lstStyle/>
          <a:p>
            <a:pPr lvl="7">
              <a:spcAft>
                <a:spcPts val="1200"/>
              </a:spcAft>
              <a:buNone/>
            </a:pPr>
            <a:r>
              <a:rPr lang="en-US" sz="4400" u="sng" dirty="0" smtClean="0"/>
              <a:t>M</a:t>
            </a:r>
            <a:r>
              <a:rPr lang="en-US" sz="4400" dirty="0" smtClean="0"/>
              <a:t>assive</a:t>
            </a:r>
          </a:p>
          <a:p>
            <a:pPr lvl="7">
              <a:spcAft>
                <a:spcPts val="1200"/>
              </a:spcAft>
              <a:buNone/>
            </a:pPr>
            <a:r>
              <a:rPr lang="en-US" sz="4400" u="sng" dirty="0" smtClean="0"/>
              <a:t>O</a:t>
            </a:r>
            <a:r>
              <a:rPr lang="en-US" sz="4400" dirty="0" smtClean="0"/>
              <a:t>pen</a:t>
            </a:r>
          </a:p>
          <a:p>
            <a:pPr lvl="7">
              <a:spcAft>
                <a:spcPts val="1200"/>
              </a:spcAft>
              <a:buNone/>
            </a:pPr>
            <a:r>
              <a:rPr lang="en-US" sz="4400" u="sng" dirty="0" smtClean="0"/>
              <a:t>O</a:t>
            </a:r>
            <a:r>
              <a:rPr lang="en-US" sz="4400" dirty="0" smtClean="0"/>
              <a:t>nline </a:t>
            </a:r>
          </a:p>
          <a:p>
            <a:pPr lvl="7">
              <a:buNone/>
            </a:pPr>
            <a:r>
              <a:rPr lang="en-US" sz="4400" u="sng" dirty="0" smtClean="0"/>
              <a:t>C</a:t>
            </a:r>
            <a:r>
              <a:rPr lang="en-US" sz="4400" dirty="0" smtClean="0"/>
              <a:t>ourse</a:t>
            </a: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8949" y="6231619"/>
            <a:ext cx="914400" cy="365125"/>
          </a:xfrm>
        </p:spPr>
        <p:txBody>
          <a:bodyPr/>
          <a:lstStyle/>
          <a:p>
            <a:fld id="{2A3C6DA3-2E46-4183-9919-07EF8C881A20}" type="slidenum">
              <a:rPr lang="en-US" smtClean="0"/>
              <a:pPr/>
              <a:t>2</a:t>
            </a:fld>
            <a:endParaRPr lang="en-US" sz="1400"/>
          </a:p>
        </p:txBody>
      </p:sp>
      <p:pic>
        <p:nvPicPr>
          <p:cNvPr id="5" name="Picture 4" descr="Color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36575"/>
            <a:ext cx="494852" cy="485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54919" y="752414"/>
            <a:ext cx="7008081" cy="9586"/>
          </a:xfrm>
          <a:prstGeom prst="line">
            <a:avLst/>
          </a:prstGeom>
          <a:ln w="15875"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Massive…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1447800"/>
            <a:ext cx="7696200" cy="452596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Introduction to Artificial Intelligence</a:t>
            </a:r>
            <a:r>
              <a:rPr lang="en-US" sz="2800" dirty="0" smtClean="0"/>
              <a:t>, P. </a:t>
            </a:r>
            <a:r>
              <a:rPr lang="en-US" sz="2800" dirty="0" err="1" smtClean="0"/>
              <a:t>Norvig</a:t>
            </a:r>
            <a:r>
              <a:rPr lang="en-US" sz="2800" dirty="0" smtClean="0"/>
              <a:t> and S. </a:t>
            </a:r>
            <a:r>
              <a:rPr lang="en-US" sz="2800" dirty="0" err="1" smtClean="0"/>
              <a:t>Thrun</a:t>
            </a:r>
            <a:r>
              <a:rPr lang="en-US" sz="2800" dirty="0" smtClean="0"/>
              <a:t>, Stanford, fall 2011:  </a:t>
            </a:r>
            <a:r>
              <a:rPr lang="en-US" sz="2800" b="1" dirty="0" smtClean="0"/>
              <a:t>160,000.</a:t>
            </a:r>
          </a:p>
          <a:p>
            <a:endParaRPr lang="en-US" sz="2800" dirty="0" smtClean="0"/>
          </a:p>
          <a:p>
            <a:r>
              <a:rPr lang="en-US" sz="2800" dirty="0" smtClean="0"/>
              <a:t>“Six-figure enrolments are atypical, with the median average enrolment being 42,844 students, and decreasing over time as the number of courses available continues to increase” </a:t>
            </a:r>
          </a:p>
          <a:p>
            <a:pPr indent="1588">
              <a:buNone/>
            </a:pPr>
            <a:r>
              <a:rPr lang="en-US" sz="1800" dirty="0" smtClean="0"/>
              <a:t>(K. Jordan, cited at http://techcrunch.com/2014/03/03/study-massive-online-courses-enroll-an-average-of-43000-students-10-completion/)</a:t>
            </a: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8949" y="6231619"/>
            <a:ext cx="914400" cy="365125"/>
          </a:xfrm>
        </p:spPr>
        <p:txBody>
          <a:bodyPr/>
          <a:lstStyle/>
          <a:p>
            <a:fld id="{2A3C6DA3-2E46-4183-9919-07EF8C881A20}" type="slidenum">
              <a:rPr lang="en-US" smtClean="0"/>
              <a:pPr/>
              <a:t>3</a:t>
            </a:fld>
            <a:endParaRPr lang="en-US" sz="1400"/>
          </a:p>
        </p:txBody>
      </p:sp>
      <p:pic>
        <p:nvPicPr>
          <p:cNvPr id="5" name="Picture 4" descr="Color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36575"/>
            <a:ext cx="494852" cy="485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54919" y="752414"/>
            <a:ext cx="7008081" cy="9586"/>
          </a:xfrm>
          <a:prstGeom prst="line">
            <a:avLst/>
          </a:prstGeom>
          <a:ln w="15875"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Open…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16764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Open </a:t>
            </a:r>
            <a:r>
              <a:rPr lang="en-US" i="1" dirty="0" smtClean="0"/>
              <a:t>access,</a:t>
            </a:r>
            <a:r>
              <a:rPr lang="en-US" dirty="0" smtClean="0"/>
              <a:t> rather than open </a:t>
            </a:r>
            <a:r>
              <a:rPr lang="en-US" i="1" dirty="0" smtClean="0"/>
              <a:t>content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Offered by elite institutions, but are available without admissions requirements.</a:t>
            </a:r>
          </a:p>
          <a:p>
            <a:pPr lvl="1"/>
            <a:r>
              <a:rPr lang="en-US" dirty="0" smtClean="0"/>
              <a:t>Cost-free (sort of) to the student, but content is (in many cases) proprietary.</a:t>
            </a:r>
          </a:p>
          <a:p>
            <a:pPr lvl="2"/>
            <a:r>
              <a:rPr lang="en-US" dirty="0" smtClean="0"/>
              <a:t>Contrast:  Open Education Resources (OER)</a:t>
            </a: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8949" y="6231619"/>
            <a:ext cx="914400" cy="365125"/>
          </a:xfrm>
        </p:spPr>
        <p:txBody>
          <a:bodyPr/>
          <a:lstStyle/>
          <a:p>
            <a:fld id="{2A3C6DA3-2E46-4183-9919-07EF8C881A20}" type="slidenum">
              <a:rPr lang="en-US" smtClean="0"/>
              <a:pPr/>
              <a:t>4</a:t>
            </a:fld>
            <a:endParaRPr lang="en-US" sz="1400"/>
          </a:p>
        </p:txBody>
      </p:sp>
      <p:pic>
        <p:nvPicPr>
          <p:cNvPr id="5" name="Picture 4" descr="Color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36575"/>
            <a:ext cx="494852" cy="485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54919" y="752414"/>
            <a:ext cx="7008081" cy="9586"/>
          </a:xfrm>
          <a:prstGeom prst="line">
            <a:avLst/>
          </a:prstGeom>
          <a:ln w="15875"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Online…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Internet (i.e., not correspondence, not synchronous broadcasting)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Video: broken down to discrete segments</a:t>
            </a:r>
          </a:p>
          <a:p>
            <a:pPr lvl="1"/>
            <a:r>
              <a:rPr lang="en-US" dirty="0" smtClean="0"/>
              <a:t>Feedback: to check comprehension and progress</a:t>
            </a:r>
          </a:p>
          <a:p>
            <a:pPr lvl="1"/>
            <a:r>
              <a:rPr lang="en-US" dirty="0" smtClean="0"/>
              <a:t>P2P Learning: student forums (sometimes wiki-like knowledge integration)</a:t>
            </a: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8949" y="6231619"/>
            <a:ext cx="914400" cy="365125"/>
          </a:xfrm>
        </p:spPr>
        <p:txBody>
          <a:bodyPr/>
          <a:lstStyle/>
          <a:p>
            <a:fld id="{2A3C6DA3-2E46-4183-9919-07EF8C881A20}" type="slidenum">
              <a:rPr lang="en-US" smtClean="0"/>
              <a:pPr/>
              <a:t>5</a:t>
            </a:fld>
            <a:endParaRPr lang="en-US" sz="1400"/>
          </a:p>
        </p:txBody>
      </p:sp>
      <p:pic>
        <p:nvPicPr>
          <p:cNvPr id="5" name="Picture 4" descr="Color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36575"/>
            <a:ext cx="494852" cy="485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54919" y="752414"/>
            <a:ext cx="7008081" cy="9586"/>
          </a:xfrm>
          <a:prstGeom prst="line">
            <a:avLst/>
          </a:prstGeom>
          <a:ln w="15875"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Course.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Content organization and sequencing of presentation is analogous to a traditional college </a:t>
            </a:r>
            <a:r>
              <a:rPr lang="en-US" i="1" dirty="0" smtClean="0"/>
              <a:t>course</a:t>
            </a:r>
            <a:r>
              <a:rPr lang="en-US" dirty="0" smtClean="0"/>
              <a:t>; there’s a beginning and end.</a:t>
            </a:r>
          </a:p>
          <a:p>
            <a:pPr lvl="1"/>
            <a:r>
              <a:rPr lang="en-US" dirty="0" smtClean="0"/>
              <a:t>But not identical:  </a:t>
            </a:r>
          </a:p>
          <a:p>
            <a:pPr lvl="2"/>
            <a:r>
              <a:rPr lang="en-US" dirty="0" smtClean="0"/>
              <a:t>Credit generation</a:t>
            </a:r>
          </a:p>
          <a:p>
            <a:pPr lvl="2"/>
            <a:r>
              <a:rPr lang="en-US" dirty="0" smtClean="0"/>
              <a:t>Relation to degree program</a:t>
            </a:r>
          </a:p>
          <a:p>
            <a:pPr lvl="2"/>
            <a:r>
              <a:rPr lang="en-US" dirty="0" smtClean="0"/>
              <a:t>Role of instructor</a:t>
            </a:r>
          </a:p>
          <a:p>
            <a:pPr lvl="2"/>
            <a:r>
              <a:rPr lang="en-US" dirty="0" smtClean="0"/>
              <a:t>E.g., Khan Academy (topic breakdowns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8949" y="6231619"/>
            <a:ext cx="914400" cy="365125"/>
          </a:xfrm>
        </p:spPr>
        <p:txBody>
          <a:bodyPr/>
          <a:lstStyle/>
          <a:p>
            <a:fld id="{2A3C6DA3-2E46-4183-9919-07EF8C881A20}" type="slidenum">
              <a:rPr lang="en-US" smtClean="0"/>
              <a:pPr/>
              <a:t>6</a:t>
            </a:fld>
            <a:endParaRPr lang="en-US" sz="1400"/>
          </a:p>
        </p:txBody>
      </p:sp>
      <p:pic>
        <p:nvPicPr>
          <p:cNvPr id="5" name="Picture 4" descr="Color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36575"/>
            <a:ext cx="494852" cy="485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54919" y="752414"/>
            <a:ext cx="7008081" cy="9586"/>
          </a:xfrm>
          <a:prstGeom prst="line">
            <a:avLst/>
          </a:prstGeom>
          <a:ln w="15875"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91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MOOC Providers</a:t>
            </a:r>
            <a:br>
              <a:rPr lang="en-US" sz="3600" dirty="0" smtClean="0"/>
            </a:br>
            <a:r>
              <a:rPr lang="en-US" sz="1800" dirty="0" smtClean="0"/>
              <a:t>http://www.moocs.co/Higher_Education_MOOCs.html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1600200"/>
            <a:ext cx="7696200" cy="4525963"/>
          </a:xfrm>
        </p:spPr>
        <p:txBody>
          <a:bodyPr numCol="3">
            <a:normAutofit fontScale="47500" lnSpcReduction="20000"/>
          </a:bodyPr>
          <a:lstStyle/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Carnegie Mellon University – Open Learning Initiative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Class2Go 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i="1" u="sng" dirty="0" err="1" smtClean="0">
                <a:latin typeface="Arial"/>
                <a:cs typeface="Arial"/>
              </a:rPr>
              <a:t>Coursera</a:t>
            </a:r>
            <a:endParaRPr lang="en-US" sz="2800" i="1" u="sng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EDRAAK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i="1" u="sng" dirty="0" err="1" smtClean="0">
                <a:latin typeface="Arial"/>
                <a:cs typeface="Arial"/>
              </a:rPr>
              <a:t>edX</a:t>
            </a:r>
            <a:endParaRPr lang="en-US" sz="2800" i="1" u="sng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Enaco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EWANT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Fort Hays State University 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FUN: France </a:t>
            </a:r>
            <a:r>
              <a:rPr lang="en-US" sz="2800" b="1" dirty="0" err="1" smtClean="0">
                <a:latin typeface="Arial"/>
                <a:cs typeface="Arial"/>
              </a:rPr>
              <a:t>Universite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Numerique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France's National MOOC platform 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FUTURELEARN, INC.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Holland College</a:t>
            </a: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IFP School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iMooX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Institute des Mines-Telecom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INSTRUCTURE / Canvas Network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Iversity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LUXVERA</a:t>
            </a: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MIRIADAx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MITx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MOOC.org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MOOC FACTORY 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MOOCs University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MOOEC</a:t>
            </a:r>
          </a:p>
          <a:p>
            <a:pPr>
              <a:buNone/>
            </a:pPr>
            <a:r>
              <a:rPr lang="en-US" sz="2800" b="1" i="1" u="sng" dirty="0" smtClean="0">
                <a:latin typeface="Arial"/>
                <a:cs typeface="Arial"/>
              </a:rPr>
              <a:t>MR UNIVERSITY</a:t>
            </a:r>
            <a:r>
              <a:rPr lang="en-US" sz="2800" dirty="0" smtClean="0">
                <a:latin typeface="Arial"/>
                <a:cs typeface="Arial"/>
              </a:rPr>
              <a:t> </a:t>
            </a: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Najah</a:t>
            </a:r>
            <a:r>
              <a:rPr lang="en-US" sz="2800" b="1" dirty="0" smtClean="0">
                <a:latin typeface="Arial"/>
                <a:cs typeface="Arial"/>
              </a:rPr>
              <a:t> National University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NationsUniversity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North Carolina State University </a:t>
            </a: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OERu</a:t>
            </a:r>
            <a:endParaRPr lang="en-US" sz="2800" b="1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OpenCourseWorld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OpenHPI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OpenLearn</a:t>
            </a:r>
            <a:endParaRPr lang="en-US" sz="2800" b="1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OPENLEARNING</a:t>
            </a: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OPEN2STUDY</a:t>
            </a:r>
            <a:r>
              <a:rPr lang="en-US" sz="2800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OpenUpEd</a:t>
            </a:r>
            <a:endParaRPr lang="en-US" sz="2800" b="1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Phoenix College</a:t>
            </a: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Rwaq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Stanford University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Salford</a:t>
            </a:r>
            <a:r>
              <a:rPr lang="en-US" sz="2800" b="1" dirty="0" smtClean="0">
                <a:latin typeface="Arial"/>
                <a:cs typeface="Arial"/>
              </a:rPr>
              <a:t> Business School</a:t>
            </a:r>
            <a:r>
              <a:rPr lang="en-US" sz="2800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Sunstone Business School</a:t>
            </a:r>
            <a:r>
              <a:rPr lang="en-US" sz="2800" dirty="0" smtClean="0">
                <a:latin typeface="Arial"/>
                <a:cs typeface="Arial"/>
              </a:rPr>
              <a:t> </a:t>
            </a: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Swinburne University of Technology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Tsinghua</a:t>
            </a:r>
            <a:r>
              <a:rPr lang="en-US" sz="2800" b="1" dirty="0" smtClean="0">
                <a:latin typeface="Arial"/>
                <a:cs typeface="Arial"/>
              </a:rPr>
              <a:t> University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i="1" u="sng" dirty="0" smtClean="0">
                <a:latin typeface="Arial"/>
                <a:cs typeface="Arial"/>
              </a:rPr>
              <a:t>UDACITY</a:t>
            </a:r>
            <a:endParaRPr lang="en-US" sz="2800" i="1" u="sng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UNEOPEN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UNESP </a:t>
            </a:r>
            <a:r>
              <a:rPr lang="en-US" sz="2800" b="1" dirty="0" err="1" smtClean="0">
                <a:latin typeface="Arial"/>
                <a:cs typeface="Arial"/>
              </a:rPr>
              <a:t>aberta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UniMOOC</a:t>
            </a:r>
            <a:endParaRPr lang="en-US" sz="2800" b="1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Universidade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Aberta</a:t>
            </a:r>
            <a:r>
              <a:rPr lang="en-US" sz="2800" b="1" dirty="0" smtClean="0">
                <a:latin typeface="Arial"/>
                <a:cs typeface="Arial"/>
              </a:rPr>
              <a:t> – </a:t>
            </a:r>
            <a:r>
              <a:rPr lang="en-US" sz="2800" b="1" dirty="0" err="1" smtClean="0">
                <a:latin typeface="Arial"/>
                <a:cs typeface="Arial"/>
              </a:rPr>
              <a:t>iMOOC</a:t>
            </a:r>
            <a:endParaRPr lang="en-US" sz="2800" b="1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UNEDCOMA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Universidad </a:t>
            </a:r>
            <a:r>
              <a:rPr lang="en-US" sz="2800" b="1" dirty="0" err="1" smtClean="0">
                <a:latin typeface="Arial"/>
                <a:cs typeface="Arial"/>
              </a:rPr>
              <a:t>Politecnica</a:t>
            </a:r>
            <a:r>
              <a:rPr lang="en-US" sz="2800" b="1" dirty="0" smtClean="0">
                <a:latin typeface="Arial"/>
                <a:cs typeface="Arial"/>
              </a:rPr>
              <a:t> de Madrid</a:t>
            </a: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Universitat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Polytecnica</a:t>
            </a:r>
            <a:r>
              <a:rPr lang="en-US" sz="2800" b="1" dirty="0" smtClean="0">
                <a:latin typeface="Arial"/>
                <a:cs typeface="Arial"/>
              </a:rPr>
              <a:t> de Valencia (UPVX)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University of Amsterdam</a:t>
            </a: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University of California - Irvine:  </a:t>
            </a:r>
            <a:r>
              <a:rPr lang="en-US" sz="2800" b="1" dirty="0" err="1" smtClean="0">
                <a:latin typeface="Arial"/>
                <a:cs typeface="Arial"/>
              </a:rPr>
              <a:t>OpenCourseware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University of the People</a:t>
            </a: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University of Western Australia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UNx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err="1" smtClean="0">
                <a:latin typeface="Arial"/>
                <a:cs typeface="Arial"/>
              </a:rPr>
              <a:t>Veduca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World Science University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latin typeface="Arial"/>
                <a:cs typeface="Arial"/>
              </a:rPr>
              <a:t>Yale Open Courses</a:t>
            </a:r>
            <a:endParaRPr lang="en-US" sz="2800" dirty="0" smtClean="0">
              <a:latin typeface="Arial"/>
              <a:cs typeface="Arial"/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8949" y="6231619"/>
            <a:ext cx="914400" cy="365125"/>
          </a:xfrm>
        </p:spPr>
        <p:txBody>
          <a:bodyPr/>
          <a:lstStyle/>
          <a:p>
            <a:fld id="{2A3C6DA3-2E46-4183-9919-07EF8C881A20}" type="slidenum">
              <a:rPr lang="en-US" smtClean="0"/>
              <a:pPr/>
              <a:t>7</a:t>
            </a:fld>
            <a:endParaRPr lang="en-US" sz="1400"/>
          </a:p>
        </p:txBody>
      </p:sp>
      <p:pic>
        <p:nvPicPr>
          <p:cNvPr id="5" name="Picture 4" descr="Color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36575"/>
            <a:ext cx="494852" cy="485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676400" y="1219200"/>
            <a:ext cx="7008081" cy="9586"/>
          </a:xfrm>
          <a:prstGeom prst="line">
            <a:avLst/>
          </a:prstGeom>
          <a:ln w="15875"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“Business” Booming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1600" dirty="0" smtClean="0"/>
              <a:t>(https://www.edsurge.com/n/2013-12-22-moocs-in-2013-breaking-down-the-numbers)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8949" y="6231619"/>
            <a:ext cx="914400" cy="365125"/>
          </a:xfrm>
        </p:spPr>
        <p:txBody>
          <a:bodyPr/>
          <a:lstStyle/>
          <a:p>
            <a:fld id="{2A3C6DA3-2E46-4183-9919-07EF8C881A20}" type="slidenum">
              <a:rPr lang="en-US" smtClean="0"/>
              <a:pPr/>
              <a:t>8</a:t>
            </a:fld>
            <a:endParaRPr lang="en-US" sz="1400"/>
          </a:p>
        </p:txBody>
      </p:sp>
      <p:pic>
        <p:nvPicPr>
          <p:cNvPr id="5" name="Picture 4" descr="Color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36575"/>
            <a:ext cx="494852" cy="485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828800" y="1066800"/>
            <a:ext cx="7008081" cy="9586"/>
          </a:xfrm>
          <a:prstGeom prst="line">
            <a:avLst/>
          </a:prstGeom>
          <a:ln w="15875"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 descr="x2013-12-19-mooc-growth-558.jpg.pagespeed.ic.iu8QJJMbHy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-10610" r="-10610"/>
          <a:stretch>
            <a:fillRect/>
          </a:stretch>
        </p:blipFill>
        <p:spPr>
          <a:xfrm>
            <a:off x="609600" y="1371600"/>
            <a:ext cx="8174712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MOOC Hype?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8949" y="6231619"/>
            <a:ext cx="914400" cy="365125"/>
          </a:xfrm>
        </p:spPr>
        <p:txBody>
          <a:bodyPr/>
          <a:lstStyle/>
          <a:p>
            <a:fld id="{2A3C6DA3-2E46-4183-9919-07EF8C881A20}" type="slidenum">
              <a:rPr lang="en-US" smtClean="0"/>
              <a:pPr/>
              <a:t>9</a:t>
            </a:fld>
            <a:endParaRPr lang="en-US" sz="1400"/>
          </a:p>
        </p:txBody>
      </p:sp>
      <p:pic>
        <p:nvPicPr>
          <p:cNvPr id="5" name="Picture 4" descr="Color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136575"/>
            <a:ext cx="494852" cy="4856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754919" y="752414"/>
            <a:ext cx="7008081" cy="9586"/>
          </a:xfrm>
          <a:prstGeom prst="line">
            <a:avLst/>
          </a:prstGeom>
          <a:ln w="15875"/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 descr="559px-Gartner_Hype_Cycl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-9038" r="-9038"/>
          <a:stretch>
            <a:fillRect/>
          </a:stretch>
        </p:blipFill>
        <p:spPr>
          <a:xfrm>
            <a:off x="1219200" y="1524000"/>
            <a:ext cx="7535365" cy="41441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ev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SchevTemplate</Template>
  <TotalTime>55</TotalTime>
  <Words>1083</Words>
  <Application>Microsoft Macintosh PowerPoint</Application>
  <PresentationFormat>On-screen Show (4:3)</PresentationFormat>
  <Paragraphs>166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SchevTemplate</vt:lpstr>
      <vt:lpstr>MOOCs and Higher Education</vt:lpstr>
      <vt:lpstr>What is a MOOC?</vt:lpstr>
      <vt:lpstr>Massive…</vt:lpstr>
      <vt:lpstr>Open…</vt:lpstr>
      <vt:lpstr>Online…</vt:lpstr>
      <vt:lpstr>Course.</vt:lpstr>
      <vt:lpstr>MOOC Providers http://www.moocs.co/Higher_Education_MOOCs.html</vt:lpstr>
      <vt:lpstr>“Business” Booming (https://www.edsurge.com/n/2013-12-22-moocs-in-2013-breaking-down-the-numbers) </vt:lpstr>
      <vt:lpstr>MOOC Hype?</vt:lpstr>
      <vt:lpstr>MOOC Skepticism</vt:lpstr>
      <vt:lpstr>MOOC Skepticism— The San Jose State Incident</vt:lpstr>
      <vt:lpstr>Real MOOC Challenges</vt:lpstr>
      <vt:lpstr>Real MOOC Challenges</vt:lpstr>
      <vt:lpstr>Real MOOC Challenges</vt:lpstr>
      <vt:lpstr>Coursera, for example</vt:lpstr>
      <vt:lpstr>Coursera Specialization Certificate</vt:lpstr>
      <vt:lpstr>In the future, something will be viable</vt:lpstr>
      <vt:lpstr>The importance of openness</vt:lpstr>
      <vt:lpstr>Slide 19</vt:lpstr>
    </vt:vector>
  </TitlesOfParts>
  <Company>Virginia IT Infrastructure Partnership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MOOCs and Higher Education</dc:title>
  <dc:creator>Joseph G. DeFilippo</dc:creator>
  <cp:lastModifiedBy>Christine Gay</cp:lastModifiedBy>
  <cp:revision>12</cp:revision>
  <dcterms:created xsi:type="dcterms:W3CDTF">2014-11-11T03:23:26Z</dcterms:created>
  <dcterms:modified xsi:type="dcterms:W3CDTF">2014-11-11T03:25:55Z</dcterms:modified>
</cp:coreProperties>
</file>